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43891200" cy="21945600"/>
  <p:notesSz cx="6858000" cy="9144000"/>
  <p:defaultTextStyle>
    <a:defPPr>
      <a:defRPr lang="en-US"/>
    </a:defPPr>
    <a:lvl1pPr marL="0" algn="l" defTabSz="3077905" rtl="0" eaLnBrk="1" latinLnBrk="0" hangingPunct="1">
      <a:defRPr sz="6109" kern="1200">
        <a:solidFill>
          <a:schemeClr val="tx1"/>
        </a:solidFill>
        <a:latin typeface="+mn-lt"/>
        <a:ea typeface="+mn-ea"/>
        <a:cs typeface="+mn-cs"/>
      </a:defRPr>
    </a:lvl1pPr>
    <a:lvl2pPr marL="1538953" algn="l" defTabSz="3077905" rtl="0" eaLnBrk="1" latinLnBrk="0" hangingPunct="1">
      <a:defRPr sz="6109" kern="1200">
        <a:solidFill>
          <a:schemeClr val="tx1"/>
        </a:solidFill>
        <a:latin typeface="+mn-lt"/>
        <a:ea typeface="+mn-ea"/>
        <a:cs typeface="+mn-cs"/>
      </a:defRPr>
    </a:lvl2pPr>
    <a:lvl3pPr marL="3077905" algn="l" defTabSz="3077905" rtl="0" eaLnBrk="1" latinLnBrk="0" hangingPunct="1">
      <a:defRPr sz="6109" kern="1200">
        <a:solidFill>
          <a:schemeClr val="tx1"/>
        </a:solidFill>
        <a:latin typeface="+mn-lt"/>
        <a:ea typeface="+mn-ea"/>
        <a:cs typeface="+mn-cs"/>
      </a:defRPr>
    </a:lvl3pPr>
    <a:lvl4pPr marL="4616858" algn="l" defTabSz="3077905" rtl="0" eaLnBrk="1" latinLnBrk="0" hangingPunct="1">
      <a:defRPr sz="6109" kern="1200">
        <a:solidFill>
          <a:schemeClr val="tx1"/>
        </a:solidFill>
        <a:latin typeface="+mn-lt"/>
        <a:ea typeface="+mn-ea"/>
        <a:cs typeface="+mn-cs"/>
      </a:defRPr>
    </a:lvl4pPr>
    <a:lvl5pPr marL="6155809" algn="l" defTabSz="3077905" rtl="0" eaLnBrk="1" latinLnBrk="0" hangingPunct="1">
      <a:defRPr sz="6109" kern="1200">
        <a:solidFill>
          <a:schemeClr val="tx1"/>
        </a:solidFill>
        <a:latin typeface="+mn-lt"/>
        <a:ea typeface="+mn-ea"/>
        <a:cs typeface="+mn-cs"/>
      </a:defRPr>
    </a:lvl5pPr>
    <a:lvl6pPr marL="7694761" algn="l" defTabSz="3077905" rtl="0" eaLnBrk="1" latinLnBrk="0" hangingPunct="1">
      <a:defRPr sz="6109" kern="1200">
        <a:solidFill>
          <a:schemeClr val="tx1"/>
        </a:solidFill>
        <a:latin typeface="+mn-lt"/>
        <a:ea typeface="+mn-ea"/>
        <a:cs typeface="+mn-cs"/>
      </a:defRPr>
    </a:lvl6pPr>
    <a:lvl7pPr marL="9233715" algn="l" defTabSz="3077905" rtl="0" eaLnBrk="1" latinLnBrk="0" hangingPunct="1">
      <a:defRPr sz="6109" kern="1200">
        <a:solidFill>
          <a:schemeClr val="tx1"/>
        </a:solidFill>
        <a:latin typeface="+mn-lt"/>
        <a:ea typeface="+mn-ea"/>
        <a:cs typeface="+mn-cs"/>
      </a:defRPr>
    </a:lvl7pPr>
    <a:lvl8pPr marL="10772667" algn="l" defTabSz="3077905" rtl="0" eaLnBrk="1" latinLnBrk="0" hangingPunct="1">
      <a:defRPr sz="6109" kern="1200">
        <a:solidFill>
          <a:schemeClr val="tx1"/>
        </a:solidFill>
        <a:latin typeface="+mn-lt"/>
        <a:ea typeface="+mn-ea"/>
        <a:cs typeface="+mn-cs"/>
      </a:defRPr>
    </a:lvl8pPr>
    <a:lvl9pPr marL="12311619" algn="l" defTabSz="3077905" rtl="0" eaLnBrk="1" latinLnBrk="0" hangingPunct="1">
      <a:defRPr sz="61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userDrawn="1">
          <p15:clr>
            <a:srgbClr val="A4A3A4"/>
          </p15:clr>
        </p15:guide>
        <p15:guide id="3" pos="27365" userDrawn="1">
          <p15:clr>
            <a:srgbClr val="A4A3A4"/>
          </p15:clr>
        </p15:guide>
        <p15:guide id="4" pos="3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9" autoAdjust="0"/>
    <p:restoredTop sz="94694" autoAdjust="0"/>
  </p:normalViewPr>
  <p:slideViewPr>
    <p:cSldViewPr snapToGrid="0" snapToObjects="1" showGuides="1">
      <p:cViewPr varScale="1">
        <p:scale>
          <a:sx n="31" d="100"/>
          <a:sy n="31" d="100"/>
        </p:scale>
        <p:origin x="240" y="294"/>
      </p:cViewPr>
      <p:guideLst>
        <p:guide orient="horz" pos="13823"/>
        <p:guide pos="27365"/>
        <p:guide pos="3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3077905" rtl="0" eaLnBrk="1" latinLnBrk="0" hangingPunct="1">
      <a:defRPr sz="4145" kern="1200">
        <a:solidFill>
          <a:schemeClr val="tx1"/>
        </a:solidFill>
        <a:latin typeface="+mn-lt"/>
        <a:ea typeface="+mn-ea"/>
        <a:cs typeface="+mn-cs"/>
      </a:defRPr>
    </a:lvl1pPr>
    <a:lvl2pPr marL="1538953" algn="l" defTabSz="3077905" rtl="0" eaLnBrk="1" latinLnBrk="0" hangingPunct="1">
      <a:defRPr sz="4145" kern="1200">
        <a:solidFill>
          <a:schemeClr val="tx1"/>
        </a:solidFill>
        <a:latin typeface="+mn-lt"/>
        <a:ea typeface="+mn-ea"/>
        <a:cs typeface="+mn-cs"/>
      </a:defRPr>
    </a:lvl2pPr>
    <a:lvl3pPr marL="3077905" algn="l" defTabSz="3077905" rtl="0" eaLnBrk="1" latinLnBrk="0" hangingPunct="1">
      <a:defRPr sz="4145" kern="1200">
        <a:solidFill>
          <a:schemeClr val="tx1"/>
        </a:solidFill>
        <a:latin typeface="+mn-lt"/>
        <a:ea typeface="+mn-ea"/>
        <a:cs typeface="+mn-cs"/>
      </a:defRPr>
    </a:lvl3pPr>
    <a:lvl4pPr marL="4616858" algn="l" defTabSz="3077905" rtl="0" eaLnBrk="1" latinLnBrk="0" hangingPunct="1">
      <a:defRPr sz="4145" kern="1200">
        <a:solidFill>
          <a:schemeClr val="tx1"/>
        </a:solidFill>
        <a:latin typeface="+mn-lt"/>
        <a:ea typeface="+mn-ea"/>
        <a:cs typeface="+mn-cs"/>
      </a:defRPr>
    </a:lvl4pPr>
    <a:lvl5pPr marL="6155809" algn="l" defTabSz="3077905" rtl="0" eaLnBrk="1" latinLnBrk="0" hangingPunct="1">
      <a:defRPr sz="4145" kern="1200">
        <a:solidFill>
          <a:schemeClr val="tx1"/>
        </a:solidFill>
        <a:latin typeface="+mn-lt"/>
        <a:ea typeface="+mn-ea"/>
        <a:cs typeface="+mn-cs"/>
      </a:defRPr>
    </a:lvl5pPr>
    <a:lvl6pPr marL="7694761" algn="l" defTabSz="3077905" rtl="0" eaLnBrk="1" latinLnBrk="0" hangingPunct="1">
      <a:defRPr sz="4145" kern="1200">
        <a:solidFill>
          <a:schemeClr val="tx1"/>
        </a:solidFill>
        <a:latin typeface="+mn-lt"/>
        <a:ea typeface="+mn-ea"/>
        <a:cs typeface="+mn-cs"/>
      </a:defRPr>
    </a:lvl6pPr>
    <a:lvl7pPr marL="9233715" algn="l" defTabSz="3077905" rtl="0" eaLnBrk="1" latinLnBrk="0" hangingPunct="1">
      <a:defRPr sz="4145" kern="1200">
        <a:solidFill>
          <a:schemeClr val="tx1"/>
        </a:solidFill>
        <a:latin typeface="+mn-lt"/>
        <a:ea typeface="+mn-ea"/>
        <a:cs typeface="+mn-cs"/>
      </a:defRPr>
    </a:lvl7pPr>
    <a:lvl8pPr marL="10772667" algn="l" defTabSz="3077905" rtl="0" eaLnBrk="1" latinLnBrk="0" hangingPunct="1">
      <a:defRPr sz="4145" kern="1200">
        <a:solidFill>
          <a:schemeClr val="tx1"/>
        </a:solidFill>
        <a:latin typeface="+mn-lt"/>
        <a:ea typeface="+mn-ea"/>
        <a:cs typeface="+mn-cs"/>
      </a:defRPr>
    </a:lvl8pPr>
    <a:lvl9pPr marL="12311619" algn="l" defTabSz="3077905" rtl="0" eaLnBrk="1" latinLnBrk="0" hangingPunct="1">
      <a:defRPr sz="41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685800"/>
            <a:ext cx="6858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637105" y="4232542"/>
            <a:ext cx="7589797"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8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685504"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661303"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637103" y="2920030"/>
            <a:ext cx="34567290" cy="873329"/>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637102" y="2220224"/>
            <a:ext cx="34567295" cy="627477"/>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637107" y="776816"/>
            <a:ext cx="34567297" cy="1371085"/>
          </a:xfrm>
          <a:prstGeom prst="rect">
            <a:avLst/>
          </a:prstGeom>
        </p:spPr>
        <p:txBody>
          <a:bodyPr anchor="t" anchorCtr="0">
            <a:normAutofit/>
          </a:bodyPr>
          <a:lstStyle>
            <a:lvl1pPr marL="0" indent="0" algn="l">
              <a:buFontTx/>
              <a:buNone/>
              <a:defRPr sz="440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9416823"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9392623"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7027339"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7003136"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35681200"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35656998"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35681200"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35656998"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8199104"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8174902"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C3365900-C01C-CF41-8A85-A2BCA5B32EED}"/>
              </a:ext>
            </a:extLst>
          </p:cNvPr>
          <p:cNvSpPr>
            <a:spLocks noGrp="1"/>
          </p:cNvSpPr>
          <p:nvPr>
            <p:ph type="body" sz="quarter" idx="10" hasCustomPrompt="1"/>
          </p:nvPr>
        </p:nvSpPr>
        <p:spPr>
          <a:xfrm>
            <a:off x="637105" y="4232542"/>
            <a:ext cx="7589797"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8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19" name="Text Placeholder 5">
            <a:extLst>
              <a:ext uri="{FF2B5EF4-FFF2-40B4-BE49-F238E27FC236}">
                <a16:creationId xmlns:a16="http://schemas.microsoft.com/office/drawing/2014/main" id="{6684660A-74F3-D747-BDC6-608BB2411E99}"/>
              </a:ext>
            </a:extLst>
          </p:cNvPr>
          <p:cNvSpPr>
            <a:spLocks noGrp="1"/>
          </p:cNvSpPr>
          <p:nvPr>
            <p:ph type="body" sz="quarter" idx="20" hasCustomPrompt="1"/>
          </p:nvPr>
        </p:nvSpPr>
        <p:spPr>
          <a:xfrm>
            <a:off x="685504"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20" name="Text Placeholder 3">
            <a:extLst>
              <a:ext uri="{FF2B5EF4-FFF2-40B4-BE49-F238E27FC236}">
                <a16:creationId xmlns:a16="http://schemas.microsoft.com/office/drawing/2014/main" id="{E726BE74-8358-AF4F-9968-31491B6F1D35}"/>
              </a:ext>
            </a:extLst>
          </p:cNvPr>
          <p:cNvSpPr>
            <a:spLocks noGrp="1"/>
          </p:cNvSpPr>
          <p:nvPr>
            <p:ph type="body" sz="quarter" idx="96" hasCustomPrompt="1"/>
          </p:nvPr>
        </p:nvSpPr>
        <p:spPr>
          <a:xfrm>
            <a:off x="661303"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1" name="Text Placeholder 76">
            <a:extLst>
              <a:ext uri="{FF2B5EF4-FFF2-40B4-BE49-F238E27FC236}">
                <a16:creationId xmlns:a16="http://schemas.microsoft.com/office/drawing/2014/main" id="{554E4DCB-A7CD-F642-A6CE-9A0C4C33A432}"/>
              </a:ext>
            </a:extLst>
          </p:cNvPr>
          <p:cNvSpPr>
            <a:spLocks noGrp="1"/>
          </p:cNvSpPr>
          <p:nvPr>
            <p:ph type="body" sz="quarter" idx="150" hasCustomPrompt="1"/>
          </p:nvPr>
        </p:nvSpPr>
        <p:spPr>
          <a:xfrm>
            <a:off x="637103" y="2920030"/>
            <a:ext cx="34567290" cy="873329"/>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22" name="Text Placeholder 76">
            <a:extLst>
              <a:ext uri="{FF2B5EF4-FFF2-40B4-BE49-F238E27FC236}">
                <a16:creationId xmlns:a16="http://schemas.microsoft.com/office/drawing/2014/main" id="{786244F1-9B94-FD44-B952-4DF85FD3F79F}"/>
              </a:ext>
            </a:extLst>
          </p:cNvPr>
          <p:cNvSpPr>
            <a:spLocks noGrp="1"/>
          </p:cNvSpPr>
          <p:nvPr>
            <p:ph type="body" sz="quarter" idx="151" hasCustomPrompt="1"/>
          </p:nvPr>
        </p:nvSpPr>
        <p:spPr>
          <a:xfrm>
            <a:off x="637102" y="2220224"/>
            <a:ext cx="34567295" cy="627477"/>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23" name="Text Placeholder 76">
            <a:extLst>
              <a:ext uri="{FF2B5EF4-FFF2-40B4-BE49-F238E27FC236}">
                <a16:creationId xmlns:a16="http://schemas.microsoft.com/office/drawing/2014/main" id="{CDF4FF17-F8E1-FA4D-A843-B3F9E38FF563}"/>
              </a:ext>
            </a:extLst>
          </p:cNvPr>
          <p:cNvSpPr>
            <a:spLocks noGrp="1"/>
          </p:cNvSpPr>
          <p:nvPr>
            <p:ph type="body" sz="quarter" idx="153" hasCustomPrompt="1"/>
          </p:nvPr>
        </p:nvSpPr>
        <p:spPr>
          <a:xfrm>
            <a:off x="637107" y="776816"/>
            <a:ext cx="34567297" cy="1371085"/>
          </a:xfrm>
          <a:prstGeom prst="rect">
            <a:avLst/>
          </a:prstGeom>
        </p:spPr>
        <p:txBody>
          <a:bodyPr anchor="t" anchorCtr="0">
            <a:normAutofit/>
          </a:bodyPr>
          <a:lstStyle>
            <a:lvl1pPr marL="0" indent="0" algn="l">
              <a:buFontTx/>
              <a:buNone/>
              <a:defRPr sz="440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24" name="Text Placeholder 5">
            <a:extLst>
              <a:ext uri="{FF2B5EF4-FFF2-40B4-BE49-F238E27FC236}">
                <a16:creationId xmlns:a16="http://schemas.microsoft.com/office/drawing/2014/main" id="{D6965001-4E86-7440-8709-910A07B3A8C6}"/>
              </a:ext>
            </a:extLst>
          </p:cNvPr>
          <p:cNvSpPr>
            <a:spLocks noGrp="1"/>
          </p:cNvSpPr>
          <p:nvPr>
            <p:ph type="body" sz="quarter" idx="154" hasCustomPrompt="1"/>
          </p:nvPr>
        </p:nvSpPr>
        <p:spPr>
          <a:xfrm>
            <a:off x="9416823"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25" name="Text Placeholder 3">
            <a:extLst>
              <a:ext uri="{FF2B5EF4-FFF2-40B4-BE49-F238E27FC236}">
                <a16:creationId xmlns:a16="http://schemas.microsoft.com/office/drawing/2014/main" id="{97B83783-FD47-AA40-9C48-EF0858D0C441}"/>
              </a:ext>
            </a:extLst>
          </p:cNvPr>
          <p:cNvSpPr>
            <a:spLocks noGrp="1"/>
          </p:cNvSpPr>
          <p:nvPr>
            <p:ph type="body" sz="quarter" idx="155" hasCustomPrompt="1"/>
          </p:nvPr>
        </p:nvSpPr>
        <p:spPr>
          <a:xfrm>
            <a:off x="9392623"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6" name="Text Placeholder 5">
            <a:extLst>
              <a:ext uri="{FF2B5EF4-FFF2-40B4-BE49-F238E27FC236}">
                <a16:creationId xmlns:a16="http://schemas.microsoft.com/office/drawing/2014/main" id="{4443FC82-572C-1842-8C2A-0040F68BB416}"/>
              </a:ext>
            </a:extLst>
          </p:cNvPr>
          <p:cNvSpPr>
            <a:spLocks noGrp="1"/>
          </p:cNvSpPr>
          <p:nvPr>
            <p:ph type="body" sz="quarter" idx="156" hasCustomPrompt="1"/>
          </p:nvPr>
        </p:nvSpPr>
        <p:spPr>
          <a:xfrm>
            <a:off x="27027339"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27" name="Text Placeholder 3">
            <a:extLst>
              <a:ext uri="{FF2B5EF4-FFF2-40B4-BE49-F238E27FC236}">
                <a16:creationId xmlns:a16="http://schemas.microsoft.com/office/drawing/2014/main" id="{2B65F942-8F6F-CB40-B0CB-31B808F6D8F3}"/>
              </a:ext>
            </a:extLst>
          </p:cNvPr>
          <p:cNvSpPr>
            <a:spLocks noGrp="1"/>
          </p:cNvSpPr>
          <p:nvPr>
            <p:ph type="body" sz="quarter" idx="157" hasCustomPrompt="1"/>
          </p:nvPr>
        </p:nvSpPr>
        <p:spPr>
          <a:xfrm>
            <a:off x="27003136"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8" name="Text Placeholder 5">
            <a:extLst>
              <a:ext uri="{FF2B5EF4-FFF2-40B4-BE49-F238E27FC236}">
                <a16:creationId xmlns:a16="http://schemas.microsoft.com/office/drawing/2014/main" id="{09309C13-3182-5740-AD3B-20D52D2B69F7}"/>
              </a:ext>
            </a:extLst>
          </p:cNvPr>
          <p:cNvSpPr>
            <a:spLocks noGrp="1"/>
          </p:cNvSpPr>
          <p:nvPr>
            <p:ph type="body" sz="quarter" idx="158" hasCustomPrompt="1"/>
          </p:nvPr>
        </p:nvSpPr>
        <p:spPr>
          <a:xfrm>
            <a:off x="35681200"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29" name="Text Placeholder 3">
            <a:extLst>
              <a:ext uri="{FF2B5EF4-FFF2-40B4-BE49-F238E27FC236}">
                <a16:creationId xmlns:a16="http://schemas.microsoft.com/office/drawing/2014/main" id="{89D8C978-B437-7947-9562-A8ECA34C5354}"/>
              </a:ext>
            </a:extLst>
          </p:cNvPr>
          <p:cNvSpPr>
            <a:spLocks noGrp="1"/>
          </p:cNvSpPr>
          <p:nvPr>
            <p:ph type="body" sz="quarter" idx="159" hasCustomPrompt="1"/>
          </p:nvPr>
        </p:nvSpPr>
        <p:spPr>
          <a:xfrm>
            <a:off x="35656998"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0" name="Text Placeholder 5">
            <a:extLst>
              <a:ext uri="{FF2B5EF4-FFF2-40B4-BE49-F238E27FC236}">
                <a16:creationId xmlns:a16="http://schemas.microsoft.com/office/drawing/2014/main" id="{87713357-190F-2647-8D5F-705E19634E3A}"/>
              </a:ext>
            </a:extLst>
          </p:cNvPr>
          <p:cNvSpPr>
            <a:spLocks noGrp="1"/>
          </p:cNvSpPr>
          <p:nvPr>
            <p:ph type="body" sz="quarter" idx="160" hasCustomPrompt="1"/>
          </p:nvPr>
        </p:nvSpPr>
        <p:spPr>
          <a:xfrm>
            <a:off x="35681200"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31" name="Text Placeholder 3">
            <a:extLst>
              <a:ext uri="{FF2B5EF4-FFF2-40B4-BE49-F238E27FC236}">
                <a16:creationId xmlns:a16="http://schemas.microsoft.com/office/drawing/2014/main" id="{B6C06859-9608-8F45-9AB3-50EF9C642A6C}"/>
              </a:ext>
            </a:extLst>
          </p:cNvPr>
          <p:cNvSpPr>
            <a:spLocks noGrp="1"/>
          </p:cNvSpPr>
          <p:nvPr>
            <p:ph type="body" sz="quarter" idx="161" hasCustomPrompt="1"/>
          </p:nvPr>
        </p:nvSpPr>
        <p:spPr>
          <a:xfrm>
            <a:off x="35656998"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2" name="Text Placeholder 5">
            <a:extLst>
              <a:ext uri="{FF2B5EF4-FFF2-40B4-BE49-F238E27FC236}">
                <a16:creationId xmlns:a16="http://schemas.microsoft.com/office/drawing/2014/main" id="{3E121A12-C0CF-AA41-A716-A1EEBAB03C22}"/>
              </a:ext>
            </a:extLst>
          </p:cNvPr>
          <p:cNvSpPr>
            <a:spLocks noGrp="1"/>
          </p:cNvSpPr>
          <p:nvPr>
            <p:ph type="body" sz="quarter" idx="162" hasCustomPrompt="1"/>
          </p:nvPr>
        </p:nvSpPr>
        <p:spPr>
          <a:xfrm>
            <a:off x="18199104"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33" name="Text Placeholder 3">
            <a:extLst>
              <a:ext uri="{FF2B5EF4-FFF2-40B4-BE49-F238E27FC236}">
                <a16:creationId xmlns:a16="http://schemas.microsoft.com/office/drawing/2014/main" id="{098E73F4-DFD6-684D-84ED-BCB190E734B5}"/>
              </a:ext>
            </a:extLst>
          </p:cNvPr>
          <p:cNvSpPr>
            <a:spLocks noGrp="1"/>
          </p:cNvSpPr>
          <p:nvPr>
            <p:ph type="body" sz="quarter" idx="163" hasCustomPrompt="1"/>
          </p:nvPr>
        </p:nvSpPr>
        <p:spPr>
          <a:xfrm>
            <a:off x="18174902"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599608" y="21242478"/>
            <a:ext cx="3927946"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21058901"/>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7593189"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26376671"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35160154"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880970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B7CCBC9D-7F7B-D14C-9849-70BE0B893D3B}"/>
              </a:ext>
            </a:extLst>
          </p:cNvPr>
          <p:cNvGraphicFramePr>
            <a:graphicFrameLocks noGrp="1"/>
          </p:cNvGraphicFramePr>
          <p:nvPr userDrawn="1">
            <p:extLst>
              <p:ext uri="{D42A27DB-BD31-4B8C-83A1-F6EECF244321}">
                <p14:modId xmlns:p14="http://schemas.microsoft.com/office/powerpoint/2010/main" val="1828901620"/>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8210A9A6-A25A-B14A-A753-0DAA29329FF5}"/>
              </a:ext>
            </a:extLst>
          </p:cNvPr>
          <p:cNvGraphicFramePr>
            <a:graphicFrameLocks noGrp="1"/>
          </p:cNvGraphicFramePr>
          <p:nvPr userDrawn="1">
            <p:extLst>
              <p:ext uri="{D42A27DB-BD31-4B8C-83A1-F6EECF244321}">
                <p14:modId xmlns:p14="http://schemas.microsoft.com/office/powerpoint/2010/main" val="966058234"/>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599608" y="21242478"/>
            <a:ext cx="3927946"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21058901"/>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7593189"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26376671"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35160154"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880970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vytechengineering.com/abell118/files/Rebuilding%20Lost%20Worlds%20Rev%20B.pdf"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maps.secondlife.com/secondlife/IvyTech%20Engineering%20Island/207/120/21" TargetMode="External"/><Relationship Id="rId7" Type="http://schemas.openxmlformats.org/officeDocument/2006/relationships/hyperlink" Target="https://www.ivytechengineering.com/abell118/files/Building%20Virtual%20World%20in%20Second%20Life%20for%20MEMS%20Education%20-%20update.pdf" TargetMode="Externa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https://www.ivytechengineering.com/abell118/files/Building%20Virtual%20World%20in%20Second%20Life%20for%20MEMS%20Education.pdf" TargetMode="External"/><Relationship Id="rId11" Type="http://schemas.openxmlformats.org/officeDocument/2006/relationships/image" Target="../media/image8.png"/><Relationship Id="rId5" Type="http://schemas.openxmlformats.org/officeDocument/2006/relationships/hyperlink" Target="https://www.ivytechengineering.com/abell118/files/Creating%20Solidworks%20Model%20for%20SCME%20Pressure%20Sensor.pdf" TargetMode="Externa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www.ivytechengineering.com/SecondLife/" TargetMode="External"/><Relationship Id="rId9" Type="http://schemas.openxmlformats.org/officeDocument/2006/relationships/hyperlink" Target="https://www.ivytechengineering.com/abell118/files/Virtual%20Reality%20and%20its%20Use%20in%20Education.pdf"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a:xfrm>
            <a:off x="637105" y="3886200"/>
            <a:ext cx="7589797" cy="5838504"/>
          </a:xfrm>
        </p:spPr>
        <p:txBody>
          <a:bodyPr/>
          <a:lstStyle/>
          <a:p>
            <a:r>
              <a:rPr lang="en-US" dirty="0"/>
              <a:t>Using VR in education has been proposed as a way to enhance student learning by presenting material in a virtual format. Objects and environments can be built and uploaded to virtual platforms like Second Life, Unity, Unreal Engine, etc. The objects designed for the virtual worlds can be created using Maya, Blender, Solidworks, etc. Linkage to multiple software tools can result in greater collaboration between engineering, visual communication, and design technology students which improves the real-world skills of everyone. </a:t>
            </a:r>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a:xfrm>
            <a:off x="610344" y="10385335"/>
            <a:ext cx="7565598" cy="414528"/>
          </a:xfrm>
        </p:spPr>
        <p:txBody>
          <a:bodyPr/>
          <a:lstStyle/>
          <a:p>
            <a:r>
              <a:rPr lang="en-US" sz="3200" dirty="0"/>
              <a:t>Objectives &amp; Software</a:t>
            </a:r>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a:xfrm>
            <a:off x="637102" y="11114150"/>
            <a:ext cx="7565598" cy="9002649"/>
          </a:xfrm>
        </p:spPr>
        <p:txBody>
          <a:bodyPr anchor="t"/>
          <a:lstStyle/>
          <a:p>
            <a:r>
              <a:rPr lang="en-US" sz="2800" dirty="0"/>
              <a:t>This poster will describe some of the lessons learned in developing course content for engineering courses. </a:t>
            </a:r>
          </a:p>
          <a:p>
            <a:pPr>
              <a:spcBef>
                <a:spcPts val="0"/>
              </a:spcBef>
            </a:pPr>
            <a:endParaRPr lang="en-US" sz="2800" dirty="0"/>
          </a:p>
          <a:p>
            <a:pPr>
              <a:spcBef>
                <a:spcPts val="0"/>
              </a:spcBef>
            </a:pPr>
            <a:r>
              <a:rPr lang="en-US" sz="2800" dirty="0"/>
              <a:t>1.) Cost &amp; availability</a:t>
            </a:r>
          </a:p>
          <a:p>
            <a:r>
              <a:rPr lang="en-US" sz="2800" dirty="0"/>
              <a:t>2.) Sharing objects &amp; support</a:t>
            </a:r>
          </a:p>
          <a:p>
            <a:r>
              <a:rPr lang="en-US" sz="2800" dirty="0"/>
              <a:t>3.) Software Learning curves</a:t>
            </a:r>
          </a:p>
          <a:p>
            <a:endParaRPr lang="en-US" sz="2800" dirty="0"/>
          </a:p>
          <a:p>
            <a:r>
              <a:rPr lang="en-US" sz="2800" dirty="0"/>
              <a:t>Software used for AR/VR Development</a:t>
            </a:r>
          </a:p>
          <a:p>
            <a:endParaRPr lang="en-US" sz="2800" dirty="0"/>
          </a:p>
          <a:p>
            <a:r>
              <a:rPr lang="en-US" sz="2800" dirty="0"/>
              <a:t>1.) Unreal Engine or Second Life</a:t>
            </a:r>
          </a:p>
          <a:p>
            <a:r>
              <a:rPr lang="en-US" sz="2800" dirty="0"/>
              <a:t>2.) Solidworks or 3D CAD program</a:t>
            </a:r>
          </a:p>
          <a:p>
            <a:r>
              <a:rPr lang="en-US" sz="2800" dirty="0"/>
              <a:t>3.) Maya or Blender</a:t>
            </a:r>
          </a:p>
          <a:p>
            <a:r>
              <a:rPr lang="en-US" sz="2800" dirty="0"/>
              <a:t>4.) </a:t>
            </a:r>
            <a:r>
              <a:rPr lang="en-US" sz="2800" dirty="0" err="1"/>
              <a:t>SideQuest</a:t>
            </a:r>
            <a:r>
              <a:rPr lang="en-US" sz="2800" dirty="0"/>
              <a:t>, Oculus App, Meta Quest Developer Hub, Visual Studio, Epic Game Launcher, and a computer with NVIDIA GTX 1050 </a:t>
            </a:r>
            <a:r>
              <a:rPr lang="en-US" sz="2800" dirty="0" err="1"/>
              <a:t>Ti</a:t>
            </a:r>
            <a:r>
              <a:rPr lang="en-US" sz="2800" dirty="0"/>
              <a:t> / AMD Radeon RX 470 or greater</a:t>
            </a:r>
          </a:p>
          <a:p>
            <a:endParaRPr lang="en-US" sz="2800" dirty="0"/>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normAutofit lnSpcReduction="10000"/>
          </a:bodyPr>
          <a:lstStyle/>
          <a:p>
            <a:pPr algn="ctr"/>
            <a:r>
              <a:rPr lang="en-US" sz="4800" dirty="0"/>
              <a:t>Developing VR Resources to support MEMS Education</a:t>
            </a:r>
          </a:p>
          <a:p>
            <a:pPr algn="ctr"/>
            <a:r>
              <a:rPr lang="en-US" sz="3500" dirty="0"/>
              <a:t>Andrew Bell - Ivy Tech Community College</a:t>
            </a:r>
          </a:p>
          <a:p>
            <a:pPr algn="ctr"/>
            <a:endParaRPr lang="en-US" dirty="0"/>
          </a:p>
          <a:p>
            <a:pPr algn="ctr"/>
            <a:endParaRPr lang="en-US" dirty="0"/>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a:xfrm>
            <a:off x="9392623" y="3200400"/>
            <a:ext cx="7565598" cy="414528"/>
          </a:xfrm>
        </p:spPr>
        <p:txBody>
          <a:bodyPr/>
          <a:lstStyle/>
          <a:p>
            <a:r>
              <a:rPr lang="en-US" sz="3200" dirty="0"/>
              <a:t>Second Life (using computers)</a:t>
            </a:r>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a:xfrm>
            <a:off x="9365865" y="3886200"/>
            <a:ext cx="7565598" cy="15619780"/>
          </a:xfrm>
        </p:spPr>
        <p:txBody>
          <a:bodyPr anchor="t"/>
          <a:lstStyle/>
          <a:p>
            <a:r>
              <a:rPr lang="en-US" sz="2800" dirty="0"/>
              <a:t>The first VR software package environment selected was Second Life. This package allows the user to buy land and build virtual environments which can be shared with everyone. </a:t>
            </a:r>
          </a:p>
          <a:p>
            <a:endParaRPr lang="en-US" sz="2800" dirty="0"/>
          </a:p>
          <a:p>
            <a:r>
              <a:rPr lang="en-US" sz="2800" dirty="0"/>
              <a:t>In 2020 we purchased an island and IvyTech Engineering Island was born. It used a pre-fab set of buildings and is located at  </a:t>
            </a:r>
            <a:r>
              <a:rPr lang="en-US" sz="2800" dirty="0">
                <a:hlinkClick r:id="rId3"/>
              </a:rPr>
              <a:t>http://maps.secondlife.com/secondlife/IvyTech%20Engineering%20Island/207/120/21</a:t>
            </a:r>
            <a:endParaRPr lang="en-US" sz="2800" dirty="0"/>
          </a:p>
          <a:p>
            <a:endParaRPr lang="en-US" sz="2800" dirty="0"/>
          </a:p>
          <a:p>
            <a:r>
              <a:rPr lang="en-US" sz="2800" dirty="0"/>
              <a:t>Students can access the island and create their avatars using the free Second Life Viewer. More information can be found @</a:t>
            </a:r>
          </a:p>
          <a:p>
            <a:r>
              <a:rPr lang="en-US" sz="2800" dirty="0">
                <a:hlinkClick r:id="rId4"/>
              </a:rPr>
              <a:t>https://www.ivytechengineering.com/SecondLife/</a:t>
            </a:r>
            <a:endParaRPr lang="en-US" sz="28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800" dirty="0"/>
              <a:t>Over 100 posters created by students have been posted on the IvyTech Engineering Island.</a:t>
            </a:r>
          </a:p>
          <a:p>
            <a:r>
              <a:rPr lang="en-US" sz="2800" dirty="0"/>
              <a:t>Games were developed and buildings were created, bought, and added.</a:t>
            </a:r>
          </a:p>
          <a:p>
            <a:endParaRPr lang="en-US" sz="2800" dirty="0"/>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a:xfrm>
            <a:off x="27027339" y="3200400"/>
            <a:ext cx="7565598" cy="414528"/>
          </a:xfrm>
        </p:spPr>
        <p:txBody>
          <a:bodyPr/>
          <a:lstStyle/>
          <a:p>
            <a:r>
              <a:rPr lang="en-US" sz="3200" dirty="0"/>
              <a:t>Blender and Solidworks</a:t>
            </a:r>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a:xfrm>
            <a:off x="27027339" y="3886200"/>
            <a:ext cx="7562088" cy="13078654"/>
          </a:xfrm>
        </p:spPr>
        <p:txBody>
          <a:bodyPr anchor="t"/>
          <a:lstStyle/>
          <a:p>
            <a:r>
              <a:rPr lang="en-US" sz="2800" dirty="0"/>
              <a:t>The creation of objects or game assets appears to be a key obstacle to the development of any VR environment, </a:t>
            </a:r>
          </a:p>
          <a:p>
            <a:endParaRPr lang="en-US" sz="2800" dirty="0"/>
          </a:p>
          <a:p>
            <a:r>
              <a:rPr lang="en-US" sz="2800" dirty="0"/>
              <a:t>Solidworks is currently taught in many colleges and the use of this tool can be capitalized on for object creation by students. </a:t>
            </a:r>
          </a:p>
          <a:p>
            <a:endParaRPr lang="en-US" sz="2800" dirty="0"/>
          </a:p>
          <a:p>
            <a:r>
              <a:rPr lang="en-US" sz="2800" dirty="0"/>
              <a:t>Blender can be used to convert STL files into FBX files for Unreal Engine or DAE files for Second Life. Maya models can also be imported into Blender and converted for Unreal Engine or Second Life.</a:t>
            </a:r>
          </a:p>
          <a:p>
            <a:endParaRPr lang="en-US" sz="2800" dirty="0"/>
          </a:p>
          <a:p>
            <a:pPr marL="342900" indent="-342900">
              <a:buFont typeface="Arial" panose="020B0604020202020204" pitchFamily="34" charset="0"/>
              <a:buChar char="•"/>
            </a:pPr>
            <a:r>
              <a:rPr lang="en-US" sz="2800" dirty="0"/>
              <a:t>Truss models created in Solidworks uploaded</a:t>
            </a:r>
          </a:p>
          <a:p>
            <a:pPr marL="342900" indent="-342900">
              <a:buFont typeface="Arial" panose="020B0604020202020204" pitchFamily="34" charset="0"/>
              <a:buChar char="•"/>
            </a:pPr>
            <a:r>
              <a:rPr lang="en-US" sz="2800" dirty="0"/>
              <a:t>DC Motor Animation and model uploaded</a:t>
            </a:r>
          </a:p>
          <a:p>
            <a:pPr marL="342900" indent="-342900">
              <a:buFont typeface="Arial" panose="020B0604020202020204" pitchFamily="34" charset="0"/>
              <a:buChar char="•"/>
            </a:pPr>
            <a:r>
              <a:rPr lang="en-US" sz="2800" dirty="0"/>
              <a:t>BCC, FCC, and HCP models created and uploaded</a:t>
            </a:r>
          </a:p>
          <a:p>
            <a:pPr marL="342900" indent="-342900">
              <a:buFont typeface="Arial" panose="020B0604020202020204" pitchFamily="34" charset="0"/>
              <a:buChar char="•"/>
            </a:pPr>
            <a:r>
              <a:rPr lang="en-US" sz="2800" dirty="0"/>
              <a:t>Pressure Sensor created and uploaded </a:t>
            </a:r>
          </a:p>
          <a:p>
            <a:pPr marL="342900" indent="-342900">
              <a:buFont typeface="Arial" panose="020B0604020202020204" pitchFamily="34" charset="0"/>
              <a:buChar char="•"/>
            </a:pPr>
            <a:r>
              <a:rPr lang="en-US" sz="2800" dirty="0"/>
              <a:t>Working on uploading SCME cleanroom equipment</a:t>
            </a:r>
          </a:p>
          <a:p>
            <a:endParaRPr lang="en-US" sz="2800" dirty="0"/>
          </a:p>
          <a:p>
            <a:endParaRPr lang="en-US" sz="2800" dirty="0"/>
          </a:p>
          <a:p>
            <a:endParaRPr lang="en-US" sz="2800" dirty="0"/>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a:xfrm>
            <a:off x="35681200" y="3200400"/>
            <a:ext cx="7565598" cy="414528"/>
          </a:xfrm>
        </p:spPr>
        <p:txBody>
          <a:bodyPr/>
          <a:lstStyle/>
          <a:p>
            <a:r>
              <a:rPr lang="en-US" sz="3200" dirty="0"/>
              <a:t>Conclusion &amp; References</a:t>
            </a:r>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a:xfrm>
            <a:off x="35656998" y="3886200"/>
            <a:ext cx="7565598" cy="17056536"/>
          </a:xfrm>
        </p:spPr>
        <p:txBody>
          <a:bodyPr anchor="t"/>
          <a:lstStyle/>
          <a:p>
            <a:r>
              <a:rPr lang="en-US" sz="2400" dirty="0"/>
              <a:t>Building and using VR for MEMS education is a great fit but the learning curve. VR development will require the use of multiple software packages and your computer will need to be able to support high-end graphics. The potential for VR is almost endless.</a:t>
            </a:r>
          </a:p>
          <a:p>
            <a:endParaRPr lang="en-US" sz="2400" dirty="0"/>
          </a:p>
          <a:p>
            <a:r>
              <a:rPr lang="en-US" sz="2400" dirty="0"/>
              <a:t>1.) 2019 HI-TEC Conference - Creating Solidworks Model for SCME Pressure Sensor</a:t>
            </a:r>
          </a:p>
          <a:p>
            <a:r>
              <a:rPr lang="en-US" sz="2400" dirty="0">
                <a:hlinkClick r:id="rId5"/>
              </a:rPr>
              <a:t>https://www.ivytechengineering.com/abell118/files/Creating%20Solidworks%20Model%20for%20SCME%20Pressure%20Sensor.pdf</a:t>
            </a:r>
            <a:endParaRPr lang="en-US" sz="2400" dirty="0"/>
          </a:p>
          <a:p>
            <a:endParaRPr lang="en-US" sz="2400" dirty="0"/>
          </a:p>
          <a:p>
            <a:r>
              <a:rPr lang="en-US" sz="2400" dirty="0"/>
              <a:t>2.) 2021 MNTeSIG Conference - Building Virtual World in Second Life for MEMS Education</a:t>
            </a:r>
          </a:p>
          <a:p>
            <a:r>
              <a:rPr lang="en-US" sz="2400" dirty="0">
                <a:hlinkClick r:id="rId6"/>
              </a:rPr>
              <a:t>https://www.ivytechengineering.com/abell118/files/Building%20Virtual%20World%20in%20Second%20Life%20for%20MEMS%20Education.pdf</a:t>
            </a:r>
            <a:endParaRPr lang="en-US" sz="2400" dirty="0"/>
          </a:p>
          <a:p>
            <a:endParaRPr lang="en-US" sz="2400" dirty="0"/>
          </a:p>
          <a:p>
            <a:r>
              <a:rPr lang="en-US" sz="2400" dirty="0"/>
              <a:t>3.) 2022 MNTeSIG Conference - Building Virtual World in Second Life for MEMS Education (update)</a:t>
            </a:r>
          </a:p>
          <a:p>
            <a:r>
              <a:rPr lang="en-US" sz="2400" dirty="0">
                <a:hlinkClick r:id="rId7"/>
              </a:rPr>
              <a:t>https://www.ivytechengineering.com/abell118/files/Building%20Virtual%20World%20in%20Second%20Life%20for%20MEMS%20Education%20-%20update.pdf</a:t>
            </a:r>
            <a:endParaRPr lang="en-US" sz="2400" dirty="0"/>
          </a:p>
          <a:p>
            <a:endParaRPr lang="en-US" sz="2400" dirty="0"/>
          </a:p>
          <a:p>
            <a:r>
              <a:rPr lang="en-US" sz="2400" dirty="0"/>
              <a:t>4.) 2022 HI-TEC Conference - Rebuilding Lost Virtual Educational Worlds using Solidworks, Blender and Second Life</a:t>
            </a:r>
          </a:p>
          <a:p>
            <a:r>
              <a:rPr lang="en-US" sz="2400" dirty="0">
                <a:hlinkClick r:id="rId8"/>
              </a:rPr>
              <a:t>https://www.ivytechengineering.com/abell118/files/Rebuilding%20Lost%20Worlds%20Rev%20B.pdf</a:t>
            </a:r>
            <a:endParaRPr lang="en-US" sz="2400" dirty="0"/>
          </a:p>
          <a:p>
            <a:endParaRPr lang="en-US" sz="2400" dirty="0"/>
          </a:p>
          <a:p>
            <a:r>
              <a:rPr lang="en-US" sz="2400" dirty="0"/>
              <a:t>5.) 2022 VWBPE Conference - Virtual Reality and Its Use in Education </a:t>
            </a:r>
          </a:p>
          <a:p>
            <a:r>
              <a:rPr lang="en-US" sz="2400" dirty="0">
                <a:hlinkClick r:id="rId9"/>
              </a:rPr>
              <a:t>https://www.ivytechengineering.com/abell118/files/Virtual%20Reality%20and%20its%20Use%20in%20Education.pdf</a:t>
            </a:r>
            <a:endParaRPr lang="en-US" sz="2400" dirty="0"/>
          </a:p>
          <a:p>
            <a:endParaRPr lang="en-US" sz="2800" dirty="0"/>
          </a:p>
          <a:p>
            <a:r>
              <a:rPr lang="en-US" sz="2800" dirty="0"/>
              <a:t>Andrew Bell @ ivytech.edu</a:t>
            </a:r>
          </a:p>
          <a:p>
            <a:endParaRPr lang="en-US" sz="2800" dirty="0"/>
          </a:p>
          <a:p>
            <a:endParaRPr lang="en-US" dirty="0"/>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a:xfrm>
            <a:off x="18199104" y="3200400"/>
            <a:ext cx="7565598" cy="414528"/>
          </a:xfrm>
        </p:spPr>
        <p:txBody>
          <a:bodyPr/>
          <a:lstStyle/>
          <a:p>
            <a:r>
              <a:rPr lang="en-US" sz="3200" dirty="0"/>
              <a:t>Unreal Engine (Oculus Quest II)</a:t>
            </a:r>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a:xfrm>
            <a:off x="18120292" y="3886200"/>
            <a:ext cx="7565598" cy="16230599"/>
          </a:xfrm>
        </p:spPr>
        <p:txBody>
          <a:bodyPr anchor="t"/>
          <a:lstStyle/>
          <a:p>
            <a:r>
              <a:rPr lang="en-US" sz="2800" dirty="0"/>
              <a:t>In the summer of 2023, I took a class on Unreal Engine 5.0. This class was an introduction and was offered as a self-paced course by Kentucky Community &amp; Technical College System (KCTCS). All material was offered in a Google Drive and included nine lessons with homework. It took about a month to get approval and install all the software needed. The learning curve is very steep.</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Some models could be downloaded from an STL library like </a:t>
            </a:r>
            <a:r>
              <a:rPr lang="en-US" sz="2800" dirty="0" err="1"/>
              <a:t>GrabCAD</a:t>
            </a:r>
            <a:r>
              <a:rPr lang="en-US" sz="2800" dirty="0"/>
              <a:t> or </a:t>
            </a:r>
            <a:r>
              <a:rPr lang="en-US" sz="2800" dirty="0" err="1"/>
              <a:t>Thingiverse</a:t>
            </a:r>
            <a:r>
              <a:rPr lang="en-US" sz="2800" dirty="0"/>
              <a:t> but need to be aware of the mesh size before using. You can also use </a:t>
            </a:r>
            <a:r>
              <a:rPr lang="en-US" sz="2800" dirty="0" err="1"/>
              <a:t>Quixel</a:t>
            </a:r>
            <a:r>
              <a:rPr lang="en-US" sz="2800" dirty="0"/>
              <a:t> Bridge for models. </a:t>
            </a:r>
          </a:p>
        </p:txBody>
      </p:sp>
      <p:pic>
        <p:nvPicPr>
          <p:cNvPr id="13" name="Picture 12">
            <a:extLst>
              <a:ext uri="{FF2B5EF4-FFF2-40B4-BE49-F238E27FC236}">
                <a16:creationId xmlns:a16="http://schemas.microsoft.com/office/drawing/2014/main" id="{AB937FB2-5A2C-47BE-A1AA-9DC4683F26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92623" y="12446985"/>
            <a:ext cx="7729728" cy="4838456"/>
          </a:xfrm>
          <a:prstGeom prst="rect">
            <a:avLst/>
          </a:prstGeom>
        </p:spPr>
      </p:pic>
      <p:sp>
        <p:nvSpPr>
          <p:cNvPr id="17" name="TextBox 16">
            <a:extLst>
              <a:ext uri="{FF2B5EF4-FFF2-40B4-BE49-F238E27FC236}">
                <a16:creationId xmlns:a16="http://schemas.microsoft.com/office/drawing/2014/main" id="{7BD4CA99-8CD6-4A81-A059-3179C5479331}"/>
              </a:ext>
            </a:extLst>
          </p:cNvPr>
          <p:cNvSpPr txBox="1"/>
          <p:nvPr/>
        </p:nvSpPr>
        <p:spPr>
          <a:xfrm>
            <a:off x="20402550" y="776816"/>
            <a:ext cx="184731" cy="307777"/>
          </a:xfrm>
          <a:prstGeom prst="rect">
            <a:avLst/>
          </a:prstGeom>
          <a:noFill/>
        </p:spPr>
        <p:txBody>
          <a:bodyPr wrap="none" rtlCol="0">
            <a:spAutoFit/>
          </a:bodyPr>
          <a:lstStyle/>
          <a:p>
            <a:endParaRPr lang="en-US" sz="1400" dirty="0">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8345D045-9B5E-45F4-A3C0-9C0E60FED8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70426" y="8668757"/>
            <a:ext cx="7863168" cy="4256508"/>
          </a:xfrm>
          <a:prstGeom prst="rect">
            <a:avLst/>
          </a:prstGeom>
        </p:spPr>
      </p:pic>
      <p:pic>
        <p:nvPicPr>
          <p:cNvPr id="42" name="Picture 41">
            <a:extLst>
              <a:ext uri="{FF2B5EF4-FFF2-40B4-BE49-F238E27FC236}">
                <a16:creationId xmlns:a16="http://schemas.microsoft.com/office/drawing/2014/main" id="{EBF573C1-615D-46A4-98AF-D2413BF1173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20292" y="15579568"/>
            <a:ext cx="7865733" cy="4256508"/>
          </a:xfrm>
          <a:prstGeom prst="rect">
            <a:avLst/>
          </a:prstGeom>
        </p:spPr>
      </p:pic>
      <p:sp>
        <p:nvSpPr>
          <p:cNvPr id="44" name="Text Placeholder 26">
            <a:extLst>
              <a:ext uri="{FF2B5EF4-FFF2-40B4-BE49-F238E27FC236}">
                <a16:creationId xmlns:a16="http://schemas.microsoft.com/office/drawing/2014/main" id="{2AEF4D29-5E7A-4E79-A020-20B3E7D337EE}"/>
              </a:ext>
            </a:extLst>
          </p:cNvPr>
          <p:cNvSpPr txBox="1">
            <a:spLocks/>
          </p:cNvSpPr>
          <p:nvPr/>
        </p:nvSpPr>
        <p:spPr>
          <a:xfrm>
            <a:off x="661304" y="3200400"/>
            <a:ext cx="7565598" cy="414528"/>
          </a:xfrm>
          <a:prstGeom prst="rect">
            <a:avLst/>
          </a:prstGeom>
          <a:solidFill>
            <a:schemeClr val="accent6"/>
          </a:solidFill>
          <a:ln>
            <a:noFill/>
          </a:ln>
        </p:spPr>
        <p:txBody>
          <a:bodyPr wrap="square" lIns="91436" tIns="91436" rIns="91436" bIns="91436" anchor="ctr" anchorCtr="0">
            <a:noAutofit/>
          </a:bodyPr>
          <a:lstStyle>
            <a:lvl1pPr marL="0" indent="0" algn="l" defTabSz="1763398" rtl="0" eaLnBrk="1" latinLnBrk="0" hangingPunct="1">
              <a:spcBef>
                <a:spcPct val="20000"/>
              </a:spcBef>
              <a:buFont typeface="Arial" pitchFamily="34" charset="0"/>
              <a:buNone/>
              <a:defRPr sz="1600" b="1" u="none" kern="1200" baseline="0">
                <a:solidFill>
                  <a:schemeClr val="bg1"/>
                </a:solidFill>
                <a:latin typeface="Helvetica" pitchFamily="2" charset="0"/>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a:lstStyle>
          <a:p>
            <a:r>
              <a:rPr lang="en-US" sz="3200" dirty="0"/>
              <a:t>Abstract</a:t>
            </a:r>
          </a:p>
        </p:txBody>
      </p:sp>
      <p:pic>
        <p:nvPicPr>
          <p:cNvPr id="47" name="Picture 46">
            <a:extLst>
              <a:ext uri="{FF2B5EF4-FFF2-40B4-BE49-F238E27FC236}">
                <a16:creationId xmlns:a16="http://schemas.microsoft.com/office/drawing/2014/main" id="{CE1C957E-D873-44AB-95CA-0A3EB36FB6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02244" y="15146222"/>
            <a:ext cx="7676190" cy="5057143"/>
          </a:xfrm>
          <a:prstGeom prst="rect">
            <a:avLst/>
          </a:prstGeom>
        </p:spPr>
      </p:pic>
      <p:grpSp>
        <p:nvGrpSpPr>
          <p:cNvPr id="50" name="Group 49">
            <a:extLst>
              <a:ext uri="{FF2B5EF4-FFF2-40B4-BE49-F238E27FC236}">
                <a16:creationId xmlns:a16="http://schemas.microsoft.com/office/drawing/2014/main" id="{C71A7E0B-86AA-4112-A10D-D9FFD2CC07B0}"/>
              </a:ext>
            </a:extLst>
          </p:cNvPr>
          <p:cNvGrpSpPr/>
          <p:nvPr/>
        </p:nvGrpSpPr>
        <p:grpSpPr>
          <a:xfrm>
            <a:off x="35472486" y="623146"/>
            <a:ext cx="6700737" cy="1678424"/>
            <a:chOff x="37435997" y="193754"/>
            <a:chExt cx="6700737" cy="1678424"/>
          </a:xfrm>
        </p:grpSpPr>
        <p:sp>
          <p:nvSpPr>
            <p:cNvPr id="51" name="Rectangle 50">
              <a:extLst>
                <a:ext uri="{FF2B5EF4-FFF2-40B4-BE49-F238E27FC236}">
                  <a16:creationId xmlns:a16="http://schemas.microsoft.com/office/drawing/2014/main" id="{8591AC5F-F1C7-41BA-905D-9401BA72AD34}"/>
                </a:ext>
              </a:extLst>
            </p:cNvPr>
            <p:cNvSpPr/>
            <p:nvPr/>
          </p:nvSpPr>
          <p:spPr>
            <a:xfrm>
              <a:off x="39106879" y="573472"/>
              <a:ext cx="4626303" cy="10875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51">
              <a:extLst>
                <a:ext uri="{FF2B5EF4-FFF2-40B4-BE49-F238E27FC236}">
                  <a16:creationId xmlns:a16="http://schemas.microsoft.com/office/drawing/2014/main" id="{D4DFE321-B30F-4C1A-A4E0-3EE6EB9F5C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435997" y="193754"/>
              <a:ext cx="6700737" cy="1678424"/>
            </a:xfrm>
            <a:prstGeom prst="rect">
              <a:avLst/>
            </a:prstGeom>
          </p:spPr>
        </p:pic>
      </p:grpSp>
      <p:pic>
        <p:nvPicPr>
          <p:cNvPr id="53" name="Picture 52">
            <a:extLst>
              <a:ext uri="{FF2B5EF4-FFF2-40B4-BE49-F238E27FC236}">
                <a16:creationId xmlns:a16="http://schemas.microsoft.com/office/drawing/2014/main" id="{B249896B-4905-4A58-BA84-7A98EA39DEA1}"/>
              </a:ext>
            </a:extLst>
          </p:cNvPr>
          <p:cNvPicPr>
            <a:picLocks noChangeAspect="1"/>
          </p:cNvPicPr>
          <p:nvPr/>
        </p:nvPicPr>
        <p:blipFill>
          <a:blip r:embed="rId15"/>
          <a:stretch>
            <a:fillRect/>
          </a:stretch>
        </p:blipFill>
        <p:spPr>
          <a:xfrm>
            <a:off x="5748461" y="12329870"/>
            <a:ext cx="2509736" cy="2743200"/>
          </a:xfrm>
          <a:prstGeom prst="rect">
            <a:avLst/>
          </a:prstGeom>
        </p:spPr>
      </p:pic>
      <p:grpSp>
        <p:nvGrpSpPr>
          <p:cNvPr id="55" name="Group 54">
            <a:extLst>
              <a:ext uri="{FF2B5EF4-FFF2-40B4-BE49-F238E27FC236}">
                <a16:creationId xmlns:a16="http://schemas.microsoft.com/office/drawing/2014/main" id="{039FD20D-3E7B-4BB7-9D4B-D47AD656E9BC}"/>
              </a:ext>
            </a:extLst>
          </p:cNvPr>
          <p:cNvGrpSpPr/>
          <p:nvPr/>
        </p:nvGrpSpPr>
        <p:grpSpPr>
          <a:xfrm>
            <a:off x="26106125" y="759316"/>
            <a:ext cx="5228739" cy="1646800"/>
            <a:chOff x="27844050" y="1580049"/>
            <a:chExt cx="5228739" cy="1646800"/>
          </a:xfrm>
        </p:grpSpPr>
        <p:pic>
          <p:nvPicPr>
            <p:cNvPr id="56" name="Picture 55">
              <a:extLst>
                <a:ext uri="{FF2B5EF4-FFF2-40B4-BE49-F238E27FC236}">
                  <a16:creationId xmlns:a16="http://schemas.microsoft.com/office/drawing/2014/main" id="{963C4563-ACE8-42D7-8E52-E7A19CAB103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155900" y="1580049"/>
              <a:ext cx="4648807" cy="1284696"/>
            </a:xfrm>
            <a:prstGeom prst="rect">
              <a:avLst/>
            </a:prstGeom>
          </p:spPr>
        </p:pic>
        <p:sp>
          <p:nvSpPr>
            <p:cNvPr id="57" name="TextBox 56">
              <a:extLst>
                <a:ext uri="{FF2B5EF4-FFF2-40B4-BE49-F238E27FC236}">
                  <a16:creationId xmlns:a16="http://schemas.microsoft.com/office/drawing/2014/main" id="{79E76995-0B37-4672-9BDC-CB0286757CE4}"/>
                </a:ext>
              </a:extLst>
            </p:cNvPr>
            <p:cNvSpPr txBox="1"/>
            <p:nvPr/>
          </p:nvSpPr>
          <p:spPr>
            <a:xfrm>
              <a:off x="27844050" y="2857517"/>
              <a:ext cx="5228739"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BCC, FCC and HCP Unit Crystal Cells in Second Life</a:t>
              </a:r>
            </a:p>
          </p:txBody>
        </p:sp>
      </p:grpSp>
      <p:grpSp>
        <p:nvGrpSpPr>
          <p:cNvPr id="58" name="Group 57">
            <a:extLst>
              <a:ext uri="{FF2B5EF4-FFF2-40B4-BE49-F238E27FC236}">
                <a16:creationId xmlns:a16="http://schemas.microsoft.com/office/drawing/2014/main" id="{F9E70FC5-953D-4405-9B81-3B29FD4D76F4}"/>
              </a:ext>
            </a:extLst>
          </p:cNvPr>
          <p:cNvGrpSpPr/>
          <p:nvPr/>
        </p:nvGrpSpPr>
        <p:grpSpPr>
          <a:xfrm>
            <a:off x="31945583" y="318089"/>
            <a:ext cx="2916183" cy="2565553"/>
            <a:chOff x="33623508" y="508012"/>
            <a:chExt cx="2916183" cy="2565553"/>
          </a:xfrm>
        </p:grpSpPr>
        <p:pic>
          <p:nvPicPr>
            <p:cNvPr id="59" name="Picture 58">
              <a:extLst>
                <a:ext uri="{FF2B5EF4-FFF2-40B4-BE49-F238E27FC236}">
                  <a16:creationId xmlns:a16="http://schemas.microsoft.com/office/drawing/2014/main" id="{FE91DB49-75E9-486E-97EC-335D979130D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696470" y="508012"/>
              <a:ext cx="2770260" cy="2087805"/>
            </a:xfrm>
            <a:prstGeom prst="rect">
              <a:avLst/>
            </a:prstGeom>
          </p:spPr>
        </p:pic>
        <p:sp>
          <p:nvSpPr>
            <p:cNvPr id="60" name="TextBox 59">
              <a:extLst>
                <a:ext uri="{FF2B5EF4-FFF2-40B4-BE49-F238E27FC236}">
                  <a16:creationId xmlns:a16="http://schemas.microsoft.com/office/drawing/2014/main" id="{A5E592EB-44C4-4A9E-B3B1-FF07859365CE}"/>
                </a:ext>
              </a:extLst>
            </p:cNvPr>
            <p:cNvSpPr txBox="1"/>
            <p:nvPr/>
          </p:nvSpPr>
          <p:spPr>
            <a:xfrm>
              <a:off x="33623508" y="2704233"/>
              <a:ext cx="2916183"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SCME Pressure Sensor &amp; me</a:t>
              </a:r>
            </a:p>
          </p:txBody>
        </p:sp>
      </p:grpSp>
      <p:pic>
        <p:nvPicPr>
          <p:cNvPr id="65" name="Picture 64">
            <a:extLst>
              <a:ext uri="{FF2B5EF4-FFF2-40B4-BE49-F238E27FC236}">
                <a16:creationId xmlns:a16="http://schemas.microsoft.com/office/drawing/2014/main" id="{47E74158-C2E6-4A50-9A80-FAD87BC518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5961" y="332714"/>
            <a:ext cx="1770610" cy="2743200"/>
          </a:xfrm>
          <a:prstGeom prst="rect">
            <a:avLst/>
          </a:prstGeom>
        </p:spPr>
      </p:pic>
      <p:pic>
        <p:nvPicPr>
          <p:cNvPr id="72" name="Picture 71">
            <a:extLst>
              <a:ext uri="{FF2B5EF4-FFF2-40B4-BE49-F238E27FC236}">
                <a16:creationId xmlns:a16="http://schemas.microsoft.com/office/drawing/2014/main" id="{E4222F49-629F-40FB-A7E2-76D685CDFBC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09983" y="567494"/>
            <a:ext cx="3639551" cy="2087805"/>
          </a:xfrm>
          <a:prstGeom prst="rect">
            <a:avLst/>
          </a:prstGeom>
        </p:spPr>
      </p:pic>
      <p:pic>
        <p:nvPicPr>
          <p:cNvPr id="74" name="Picture 73">
            <a:extLst>
              <a:ext uri="{FF2B5EF4-FFF2-40B4-BE49-F238E27FC236}">
                <a16:creationId xmlns:a16="http://schemas.microsoft.com/office/drawing/2014/main" id="{F17F28EB-0A6C-4762-89C8-7A2137D4B31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54783" y="596307"/>
            <a:ext cx="3943350" cy="2219325"/>
          </a:xfrm>
          <a:prstGeom prst="rect">
            <a:avLst/>
          </a:prstGeom>
        </p:spPr>
      </p:pic>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1924</TotalTime>
  <Words>865</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Helvetica</vt:lpstr>
      <vt:lpstr>Helvetica Light</vt:lpstr>
      <vt:lpstr>Times New Roman</vt:lpstr>
      <vt:lpstr>Trebuchet MS</vt:lpstr>
      <vt:lpstr>36x72 Template - 5 columns</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dc:title>
  <dc:subject>Research poster presentation template</dc:subject>
  <dc:creator>PosterPresentations.com</dc:creator>
  <cp:keywords>36x72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Andrew Bell</cp:lastModifiedBy>
  <cp:revision>77</cp:revision>
  <dcterms:created xsi:type="dcterms:W3CDTF">2011-04-21T17:12:27Z</dcterms:created>
  <dcterms:modified xsi:type="dcterms:W3CDTF">2023-12-07T16:34:35Z</dcterms:modified>
  <cp:category>Research poster templates</cp:category>
</cp:coreProperties>
</file>